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 Id="rId35" Type="http://schemas.openxmlformats.org/officeDocument/2006/relationships/slide" Target="slides/slide2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37c1acbd5a8.png>
</file>

<file path=ppt/media/file37c1e95af37.png>
</file>

<file path=ppt/media/file37c1f873128.png>
</file>

<file path=ppt/media/file37c209c4f04.png>
</file>

<file path=ppt/media/file37c2221a97.png>
</file>

<file path=ppt/media/file37c22a18793.png>
</file>

<file path=ppt/media/file37c2a5d63eb.png>
</file>

<file path=ppt/media/file37c34d4e03d.png>
</file>

<file path=ppt/media/file37c3c381656.png>
</file>

<file path=ppt/media/file37c3cddfe4.png>
</file>

<file path=ppt/media/file37c3e15b129.png>
</file>

<file path=ppt/media/file37c4125f3af.png>
</file>

<file path=ppt/media/file37c4692e25d.png>
</file>

<file path=ppt/media/file37c4a0a2da1.png>
</file>

<file path=ppt/media/file37c4a96a5ea.png>
</file>

<file path=ppt/media/file37c554b6bdd.png>
</file>

<file path=ppt/media/file37c594aef07.png>
</file>

<file path=ppt/media/file37c5c53a193.png>
</file>

<file path=ppt/media/file37c6239cb00.png>
</file>

<file path=ppt/media/file37c64286fd.png>
</file>

<file path=ppt/media/file37c64ac4943.png>
</file>

<file path=ppt/media/file37c66a31379.png>
</file>

<file path=ppt/media/file37c6866cbe7.png>
</file>

<file path=ppt/media/file37c6afe0157.png>
</file>

<file path=ppt/media/file37c6eaf68fc.png>
</file>

<file path=ppt/media/file37c75225390.png>
</file>

<file path=ppt/media/file37c7607a055.png>
</file>

<file path=ppt/media/file37c7694e93f.png>
</file>

<file path=ppt/media/file37c79ac4f40.png>
</file>

<file path=ppt/media/file37ccffb099.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ons.gov.uk/peoplepopulationandcommunity/birthsdeathsandmarriages/deaths/datasets/numberofdeathsincarehomesnotifiedtothecarequalitycommissionengland" TargetMode="External"/><Relationship Id="rId3" Type="http://schemas.openxmlformats.org/officeDocument/2006/relationships/hyperlink" Target="https://coronavirus-staging.data.gov.uk/" TargetMode="External"/><Relationship Id="rId7" Type="http://schemas.openxmlformats.org/officeDocument/2006/relationships/hyperlink" Target="https://www.ons.gov.uk/peoplepopulationandcommunity/healthandsocialcare/causesofdeath/datasets/deathregistrationsandoccurrencesbylocalauthorityandhealthboard" TargetMode="External"/><Relationship Id="rId2" Type="http://schemas.openxmlformats.org/officeDocument/2006/relationships/hyperlink" Target="https://coronavirus.data.gov.uk/" TargetMode="External"/><Relationship Id="rId1" Type="http://schemas.openxmlformats.org/officeDocument/2006/relationships/slideLayout" Target="../slideLayouts/slideLayout1.xml"/><Relationship Id="rId6" Type="http://schemas.openxmlformats.org/officeDocument/2006/relationships/hyperlink" Target="https://www.england.nhs.uk/statistics/statistical-work-areas/covid-19-daily-deaths/" TargetMode="External"/><Relationship Id="rId5" Type="http://schemas.openxmlformats.org/officeDocument/2006/relationships/hyperlink" Target="https://www.gov.uk/government/statistical-data-sets/covid-19-number-of-outbreaks-in-care-homes-management-information#history" TargetMode="External"/><Relationship Id="rId10" Type="http://schemas.openxmlformats.org/officeDocument/2006/relationships/hyperlink" Target="https://www.google.com/covid19/mobility/" TargetMode="External"/><Relationship Id="rId4" Type="http://schemas.openxmlformats.org/officeDocument/2006/relationships/hyperlink" Target="https://digital.nhs.uk/dashboards/nhs-pathways" TargetMode="External"/><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7ccffb09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file37c66a3137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37c5c53a19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37c7694e93f.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37c2a5d63eb.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37c594aef0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file37c4692e25d.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7c554b6bdd.png"/><Relationship Id="rId3" Type="http://schemas.openxmlformats.org/officeDocument/2006/relationships/image" Target="../media/file37c4a96a5ea.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7c6866cbe7.png"/><Relationship Id="rId3" Type="http://schemas.openxmlformats.org/officeDocument/2006/relationships/image" Target="../media/file37c34d4e03d.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7c3cddfe4.png"/><Relationship Id="rId3" Type="http://schemas.openxmlformats.org/officeDocument/2006/relationships/image" Target="../media/file37c4125f3af.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7c22a18793.png"/><Relationship Id="rId3" Type="http://schemas.openxmlformats.org/officeDocument/2006/relationships/image" Target="../media/file37c1acbd5a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7c3c381656.png"/><Relationship Id="rId3" Type="http://schemas.openxmlformats.org/officeDocument/2006/relationships/image" Target="../media/file37c64286fd.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7c79ac4f40.png"/><Relationship Id="rId3" Type="http://schemas.openxmlformats.org/officeDocument/2006/relationships/image" Target="../media/file37c1f8731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7c64ac4943.png"/><Relationship Id="rId3" Type="http://schemas.openxmlformats.org/officeDocument/2006/relationships/image" Target="../media/file37c6afe015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7c4a0a2da1.png"/><Relationship Id="rId3" Type="http://schemas.openxmlformats.org/officeDocument/2006/relationships/image" Target="../media/file37c6239cb0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7c1e95af3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7c7522539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7c209c4f0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7c7607a05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7c6eaf68fc.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7c3e15b12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7c2221a9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09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09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lowest 10% of local authorities.</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6,856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793.5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1,034,708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1,838.3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91,453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996.2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09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09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04 November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871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100.8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136,949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243.3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11,978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09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09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440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684.3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964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599.7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301st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885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730.6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991.9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1,209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840.8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1,328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879.3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915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827.5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6,856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793.5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91,453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996.2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1,034,708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1,838.3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09 November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09 November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04 November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73.1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98.3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121.4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225th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129.0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212th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100.8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87.4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284th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87.7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871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100.8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136,949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243.3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11,978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10"/>
          <p:cNvPicPr>
            <a:picLocks noGrp="1"/>
          </p:cNvPicPr>
          <p:nvPr>
            <p:ph type="pic" sz="quarter" idx="24"/>
          </p:nvPr>
        </p:nvPicPr>
        <p:blipFill>
          <a:blip cstate="print" r:embed="rId2"/>
          <a:stretch>
            <a:fillRect/>
          </a:stretch>
        </p:blipFill>
        <p:spPr>
          <a:xfrm>
            <a:off x="23190" y="528753"/>
            <a:ext cx="7569200" cy="6272213"/>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09 November 2020</a:t>
            </a:r>
          </a:p>
        </p:txBody>
      </p:sp>
      <p:sp xmlns:a="http://schemas.openxmlformats.org/drawingml/2006/main" xmlns:r="http://schemas.openxmlformats.org/officeDocument/2006/relationships" xmlns:p="http://schemas.openxmlformats.org/presentationml/2006/main">
        <p:nvSpPr>
          <p:cNvPr id="4" name="Text Placeholder 20"/>
          <p:cNvSpPr>
            <a:spLocks noGrp="1"/>
          </p:cNvSpPr>
          <p:nvPr>
            <p:ph type="body" sz="quarter" idx="27"/>
          </p:nvPr>
        </p:nvSpPr>
        <p:spPr>
          <a:xfrm>
            <a:off x="7856538" y="1923272"/>
            <a:ext cx="4022725" cy="3005137"/>
          </a:xfrm>
        </p:spPr>
        <p:txBody>
          <a:bodyPr/>
          <a:lstStyle/>
          <a:p>
            <a:r>
              <a:rPr/>
              <a:t>This data is based on potential COVID-19 symptoms reported by members of the public to NHS Pathways through NHS 111 or 999 and 111 online.
It provides a view of service contacts and an early view of people concerned about their symptoms. It is not based on any outcomes of tests for COVID-19.
This is also not a count of people as a user can repeat the triage process several times.
In 111 online, any user that starts the COVID-19 assessment service is indicating that the may have symptoms of coronavirus.</a:t>
            </a:r>
          </a:p>
        </p:txBody>
      </p:sp>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7856538" y="5972175"/>
            <a:ext cx="2846387" cy="222250"/>
          </a:xfrm>
        </p:spPr>
        <p:txBody>
          <a:bodyPr/>
          <a:lstStyle/>
          <a:p>
            <a:r>
              <a:rPr/>
              <a:t>Source: NHS Digital</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 xmlns:a="http://schemas.openxmlformats.org/drawingml/2006/main" xmlns:r="http://schemas.openxmlformats.org/officeDocument/2006/relationships" xmlns:p="http://schemas.openxmlformats.org/presentationml/2006/main">
        <p:nvSpPr>
          <p:cNvPr id="7" name="Text Placeholder 13"/>
          <p:cNvSpPr>
            <a:spLocks noGrp="1"/>
          </p:cNvSpPr>
          <p:nvPr>
            <p:ph type="body" sz="quarter" idx="25"/>
          </p:nvPr>
        </p:nvSpPr>
        <p:spPr>
          <a:xfrm>
            <a:off x="7856538" y="684213"/>
            <a:ext cx="4022725" cy="962025"/>
          </a:xfrm>
        </p:spPr>
        <p:txBody>
          <a:bodyPr/>
          <a:lstStyle/>
          <a:p>
            <a:r>
              <a:rPr/>
              <a:t>In the last 24 hours there were 121 triages made. This is an increase of 19 triages compared to the previous day (102 triages).</a:t>
            </a:r>
          </a:p>
        </p:txBody>
      </p:sp>
      <p:sp xmlns:a="http://schemas.openxmlformats.org/drawingml/2006/main" xmlns:r="http://schemas.openxmlformats.org/officeDocument/2006/relationships" xmlns:p="http://schemas.openxmlformats.org/presentationml/2006/main">
        <p:nvSpPr>
          <p:cNvPr id="8" name="Text Placeholder 17"/>
          <p:cNvSpPr>
            <a:spLocks noGrp="1"/>
          </p:cNvSpPr>
          <p:nvPr>
            <p:ph type="body" sz="quarter" idx="26"/>
          </p:nvPr>
        </p:nvSpPr>
        <p:spPr>
          <a:xfrm>
            <a:off x="4426960" y="1315259"/>
            <a:ext cx="2727325" cy="1216025"/>
          </a:xfrm>
        </p:spPr>
        <p:txBody>
          <a:bodyPr/>
          <a:lstStyle/>
          <a:p>
            <a:r>
              <a:rPr/>
              <a:t>In the seven days leading to 08 November there were 782 triages to NHS Pathways for COVID-19, this is an average of 112 each day.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09 November 2020</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09 November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richtyler</cp:lastModifiedBy>
  <cp:revision>82</cp:revision>
  <dcterms:created xsi:type="dcterms:W3CDTF">2020-07-05T12:47:38Z</dcterms:created>
  <dcterms:modified xsi:type="dcterms:W3CDTF">2020-11-09T19:35:52Z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